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72" r:id="rId9"/>
    <p:sldId id="306" r:id="rId10"/>
    <p:sldId id="312" r:id="rId11"/>
    <p:sldId id="311" r:id="rId12"/>
    <p:sldId id="263" r:id="rId13"/>
    <p:sldId id="307" r:id="rId14"/>
    <p:sldId id="302" r:id="rId15"/>
    <p:sldId id="309" r:id="rId16"/>
    <p:sldId id="314" r:id="rId17"/>
    <p:sldId id="313" r:id="rId18"/>
    <p:sldId id="264" r:id="rId19"/>
    <p:sldId id="299" r:id="rId20"/>
    <p:sldId id="290" r:id="rId21"/>
    <p:sldId id="297" r:id="rId22"/>
    <p:sldId id="303" r:id="rId23"/>
    <p:sldId id="304" r:id="rId24"/>
    <p:sldId id="305" r:id="rId25"/>
    <p:sldId id="298" r:id="rId26"/>
    <p:sldId id="291" r:id="rId27"/>
    <p:sldId id="265" r:id="rId28"/>
    <p:sldId id="308" r:id="rId29"/>
    <p:sldId id="267" r:id="rId30"/>
    <p:sldId id="270" r:id="rId31"/>
    <p:sldId id="288" r:id="rId32"/>
    <p:sldId id="273" r:id="rId33"/>
    <p:sldId id="301" r:id="rId34"/>
    <p:sldId id="266" r:id="rId35"/>
    <p:sldId id="287" r:id="rId36"/>
    <p:sldId id="300" r:id="rId37"/>
    <p:sldId id="310" r:id="rId38"/>
    <p:sldId id="289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4445F399-EDA6-4DBE-9CAB-C4E41FFFBF02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38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35C334-C79D-46F5-850D-C69860E8C656}" type="slidenum">
              <a:t>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6EE074-0DB6-4125-942C-3A3FCF2BF5CD}" type="slidenum">
              <a:t>10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965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CB2236-F1CD-40FB-B105-90F058EC8D39}" type="slidenum">
              <a:t>11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A6F320-DD5C-4AA1-A0B4-52B0477866F8}" type="slidenum">
              <a:t>12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FD44BE-A767-4B2B-993C-661B6D67F675}" type="slidenum">
              <a:t>13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609C5C-5C0C-4067-92B5-85F74C9D5311}" type="slidenum">
              <a:t>14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E011C4-678E-4ECC-984B-32F53915F4FA}" type="slidenum">
              <a:t>15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E011C4-678E-4ECC-984B-32F53915F4FA}" type="slidenum">
              <a:t>16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864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E011C4-678E-4ECC-984B-32F53915F4FA}" type="slidenum">
              <a:t>17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878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5B2791-F438-4FC3-A613-6FB062F99BF8}" type="slidenum">
              <a:t>18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629B3A-C048-4928-A8B1-322BB459493A}" type="slidenum">
              <a:t>19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01EC6E-47D0-4D71-B341-AECBAA1A2C64}" type="slidenum">
              <a:t>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9384C3-DDF9-4CFA-A876-2F3A15F52425}" type="slidenum">
              <a:t>20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C5C8A3-771C-49D3-8AF1-F7FB01A59639}" type="slidenum">
              <a:t>21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DAD51E-475E-49C3-8669-3A90CC701829}" type="slidenum">
              <a:t>22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12EED3-0D69-476A-9C0E-94D1C9584AB8}" type="slidenum">
              <a:t>23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78210A-EFBF-4B2D-965E-4B55A1C8A816}" type="slidenum">
              <a:t>24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F58149-CD9E-4EAF-AB18-789996F43FD1}" type="slidenum">
              <a:t>25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E0694F-89CB-4FC7-88D1-14E43825341A}" type="slidenum">
              <a:t>26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434E9F-8400-4C5D-AF12-0929F7380569}" type="slidenum">
              <a:t>27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D52177-1E14-4AB0-89B9-84B543D910AF}" type="slidenum">
              <a:t>28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1C4BE9-2534-4816-9540-9DC4A4EDA88B}" type="slidenum">
              <a:t>29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42C7AF-555E-49B6-89CB-69C28710B635}" type="slidenum">
              <a:t>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BDDD0B-B1C8-42F8-BA73-D8ED95372B8B}" type="slidenum">
              <a:t>30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7A0ECC-282C-4B34-A760-02FAB500F439}" type="slidenum">
              <a:t>31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33B941-2DBB-42F9-A789-4C9C21E2ED4E}" type="slidenum">
              <a:t>32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54E707-8E11-4CB7-9AA0-146A2163AF92}" type="slidenum">
              <a:t>33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594365-5866-49A4-841E-FD2548BCA290}" type="slidenum">
              <a:t>34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E0B9F5-9B7D-4901-B5B8-32BAE8B946A4}" type="slidenum">
              <a:t>35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3C29E1-F24B-4563-B654-56A4FBD68808}" type="slidenum">
              <a:t>36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2DD5B7-4D1C-4151-9222-0123EEC67341}" type="slidenum">
              <a:t>37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55E85E-8CDE-4956-A975-1C14E794D76F}" type="slidenum">
              <a:t>38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1CC99D-AFF4-4F1B-AF17-C6E2A2B49E41}" type="slidenum">
              <a:t>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80FE1C-FAD4-4044-B421-F6E0A798960F}" type="slidenum">
              <a:t>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21C469-9EB9-4677-B295-D892B378D2DA}" type="slidenum">
              <a:t>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6D5CC6-9A0F-4003-8EA1-A3D31C8437EF}" type="slidenum">
              <a:t>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ECF11D-4E7F-4AA9-99A9-D9D3F87EB069}" type="slidenum">
              <a:t>8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6EE074-0DB6-4125-942C-3A3FCF2BF5CD}" type="slidenum">
              <a:t>9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942DE2-4055-410E-AAFA-E42080EE62B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752378"/>
      </p:ext>
    </p:extLst>
  </p:cSld>
  <p:clrMapOvr>
    <a:masterClrMapping/>
  </p:clrMapOvr>
  <p:transition advTm="1500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062FF0-ACDC-473B-B317-340016A36EC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022825"/>
      </p:ext>
    </p:extLst>
  </p:cSld>
  <p:clrMapOvr>
    <a:masterClrMapping/>
  </p:clrMapOvr>
  <p:transition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C2F86B-EF4B-4FA7-9827-C3FB869CF39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724831"/>
      </p:ext>
    </p:extLst>
  </p:cSld>
  <p:clrMapOvr>
    <a:masterClrMapping/>
  </p:clrMapOvr>
  <p:transition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915368-9559-46DE-927D-BDDBCA3F931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504794"/>
      </p:ext>
    </p:extLst>
  </p:cSld>
  <p:clrMapOvr>
    <a:masterClrMapping/>
  </p:clrMapOvr>
  <p:transition advTm="15000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BF5C27-70AC-4B85-AA0A-4BAF576BA60C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2926"/>
      </p:ext>
    </p:extLst>
  </p:cSld>
  <p:clrMapOvr>
    <a:masterClrMapping/>
  </p:clrMapOvr>
  <p:transition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268B8A-9F6D-4DF9-B680-8F23E0B7A9BC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439668"/>
      </p:ext>
    </p:extLst>
  </p:cSld>
  <p:clrMapOvr>
    <a:masterClrMapping/>
  </p:clrMapOvr>
  <p:transition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8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9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5F5095-249E-44AB-BBC2-B88ED1A339E6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008558"/>
      </p:ext>
    </p:extLst>
  </p:cSld>
  <p:clrMapOvr>
    <a:masterClrMapping/>
  </p:clrMapOvr>
  <p:transition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60B582-AB67-445C-BD39-C67B6582985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06976"/>
      </p:ext>
    </p:extLst>
  </p:cSld>
  <p:clrMapOvr>
    <a:masterClrMapping/>
  </p:clrMapOvr>
  <p:transition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4DF214-3349-4AD9-9C67-C7D04D08FCD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430777"/>
      </p:ext>
    </p:extLst>
  </p:cSld>
  <p:clrMapOvr>
    <a:masterClrMapping/>
  </p:clrMapOvr>
  <p:transition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12B8CA-DA49-4807-9911-DC58841C0BE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376617"/>
      </p:ext>
    </p:extLst>
  </p:cSld>
  <p:clrMapOvr>
    <a:masterClrMapping/>
  </p:clrMapOvr>
  <p:transition advTm="1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/>
          </a:p>
        </p:txBody>
      </p:sp>
      <p:sp>
        <p:nvSpPr>
          <p:cNvPr id="4" name="3 Marcador de texto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3257E5-13D9-4DAA-9942-DC3C2639EF94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503451"/>
      </p:ext>
    </p:extLst>
  </p:cSld>
  <p:clrMapOvr>
    <a:masterClrMapping/>
  </p:clrMapOvr>
  <p:transition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457200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3" y="6245223"/>
            <a:ext cx="2895603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53203" y="6245223"/>
            <a:ext cx="2133596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FE1594B2-42D1-4555-9FF4-9ACC4C50970F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5000">
    <p:fade/>
  </p:transition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es-ES" sz="32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es-ES" sz="28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es-ES" sz="24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s-ES" sz="20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es-ES" sz="2000" b="0" i="0" u="none" strike="noStrike" kern="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ctrTitle"/>
          </p:nvPr>
        </p:nvSpPr>
        <p:spPr>
          <a:xfrm>
            <a:off x="250829" y="115891"/>
            <a:ext cx="8785226" cy="1470026"/>
          </a:xfrm>
        </p:spPr>
        <p:txBody>
          <a:bodyPr/>
          <a:lstStyle/>
          <a:p>
            <a:pPr lvl="0" hangingPunct="1"/>
            <a:r>
              <a:rPr lang="es-ES" sz="4000" b="1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Franklin Gothic Demi" pitchFamily="34"/>
              </a:rPr>
              <a:t>I.E.S.</a:t>
            </a:r>
            <a:r>
              <a:rPr lang="es-ES" sz="4800" b="1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Franklin Gothic Demi" pitchFamily="34"/>
              </a:rPr>
              <a:t> </a:t>
            </a:r>
            <a:br>
              <a:rPr lang="es-ES" sz="4800" b="1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Franklin Gothic Demi" pitchFamily="34"/>
              </a:rPr>
            </a:br>
            <a:r>
              <a:rPr lang="es-ES" sz="4800" b="1" i="1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Franklin Gothic Demi" pitchFamily="34"/>
              </a:rPr>
              <a:t>Francisco Giner de los Ríos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subTitle" idx="1"/>
          </p:nvPr>
        </p:nvSpPr>
        <p:spPr>
          <a:xfrm>
            <a:off x="1692270" y="4365629"/>
            <a:ext cx="6800850" cy="719139"/>
          </a:xfrm>
        </p:spPr>
        <p:txBody>
          <a:bodyPr/>
          <a:lstStyle/>
          <a:p>
            <a:pPr lvl="0" hangingPunct="1">
              <a:lnSpc>
                <a:spcPct val="8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C/ La Matraquilla 5 Motril (Granada</a:t>
            </a:r>
            <a:r>
              <a:rPr lang="es-ES" sz="24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) </a:t>
            </a:r>
            <a:r>
              <a:rPr lang="es-ES" sz="2400" b="1" i="1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Spain</a:t>
            </a:r>
            <a:endParaRPr lang="es-ES" sz="2400" b="1" i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8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958 64 99 88 / 671534317</a:t>
            </a:r>
          </a:p>
          <a:p>
            <a:pPr lvl="0" hangingPunct="1">
              <a:lnSpc>
                <a:spcPct val="80000"/>
              </a:lnSpc>
              <a:spcBef>
                <a:spcPts val="500"/>
              </a:spcBef>
            </a:pPr>
            <a:endParaRPr lang="es-ES" sz="2000" b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80000"/>
              </a:lnSpc>
              <a:spcBef>
                <a:spcPts val="600"/>
              </a:spcBef>
            </a:pPr>
            <a:r>
              <a:rPr lang="es-ES" sz="24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18700426.edu@juntadeandalucia.es</a:t>
            </a:r>
          </a:p>
          <a:p>
            <a:pPr lvl="0" hangingPunct="1">
              <a:lnSpc>
                <a:spcPct val="80000"/>
              </a:lnSpc>
              <a:spcBef>
                <a:spcPts val="600"/>
              </a:spcBef>
            </a:pPr>
            <a:endParaRPr lang="es-ES" sz="2400" b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1475585" y="2739542"/>
            <a:ext cx="633571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i="0" u="none" strike="noStrike" kern="1200" cap="none" spc="0" baseline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CENTRO BILINGÜE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8" y="0"/>
            <a:ext cx="9284678" cy="6963508"/>
          </a:xfrm>
          <a:prstGeom prst="rect">
            <a:avLst/>
          </a:prstGeom>
        </p:spPr>
      </p:pic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87923" y="696791"/>
            <a:ext cx="8915400" cy="630848"/>
          </a:xfrm>
        </p:spPr>
        <p:txBody>
          <a:bodyPr anchorCtr="1"/>
          <a:lstStyle/>
          <a:p>
            <a:pPr lvl="0" algn="just" hangingPunct="1">
              <a:spcBef>
                <a:spcPts val="900"/>
              </a:spcBef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Atención al alumnado con 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trastorno del espectro autista</a:t>
            </a:r>
            <a:endParaRPr lang="es-ES" sz="24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</a:t>
            </a:r>
            <a:r>
              <a:rPr lang="es-ES" sz="3200" b="1" i="0" u="none" strike="noStrike" kern="1200" cap="none" spc="0" baseline="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TEA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Franklin Gothic Demi" pitchFamily="34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61637" y="4412202"/>
            <a:ext cx="8371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Las aulas TEA</a:t>
            </a:r>
            <a:r>
              <a:rPr lang="es-E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 son aulas especializadas para niños y niñas con Trastorno de Espectro Autista, para mejorar su habilidades sociales y comunicativas y reducir las conductas no deseadas. La incorporación de estas aulas es fundamental para la integración e inclusión de estos niños, no solo en la educación, sino en la sociedad</a:t>
            </a:r>
            <a:endParaRPr lang="es-ES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094079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344609" y="138210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DEPARTAMENTO DE ORIENTCIÓN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23092" y="3716556"/>
            <a:ext cx="8862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No es un departamento didáctico. Es un Departamento de coordinación 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docente en 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estrecha colaboración con 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Equipo directivo, 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asume la función de impulsar, promover y coordinar las actividades de orientación educativa.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98214" y="5110316"/>
            <a:ext cx="8862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Departamento propiamente dicho está formado por 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un/una 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especialista en pedagogía terapéutica, otros posibles especialistas de atención a la diversidad y </a:t>
            </a:r>
            <a:r>
              <a:rPr lang="es-E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el/la orientador/a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. Estos especialistas atienden a la diversidad cuando la necesidad del alumno/a requiere una medida específica previo informe psicopedagógico. Atienden alumnado de NEAE (necesidades específicas de apoyo educativo).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461" y="4200701"/>
            <a:ext cx="2895603" cy="217169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0" y="892580"/>
            <a:ext cx="9144000" cy="933934"/>
          </a:xfrm>
        </p:spPr>
        <p:txBody>
          <a:bodyPr/>
          <a:lstStyle/>
          <a:p>
            <a:pPr marL="0" lvl="0" indent="0" algn="ctr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ciclo con equipos informáticos, pizarra digital y equipamiento sanitario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42899" y="0"/>
            <a:ext cx="840544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ESPECÍFICA CFGM Atención a Personas en Situación de Dependencia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4977" y="2202395"/>
            <a:ext cx="853733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SALIDAS PROFESIONALES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Cuidador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/ cuidadora de personas en situación de dependencia en diferentes instituciones y / o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domicilios.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Gobernante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/ gobernanta y subgobernante / subgobernanta de personas en situación de dependencia en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instituciones.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Auxiliar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responsable de planta de residencias de mayores y personas con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discapacidad.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Auxiliar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ayuda 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domicilio.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Asistente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atención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domiciliaria.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Trabajador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/ trabajadora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familiar.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Auxiliar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educación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especial.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Asistente personal.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Teleoperador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/ teleoperadora de teleasistencia.</a:t>
            </a:r>
            <a:endParaRPr lang="es-E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096" y="4508504"/>
            <a:ext cx="2848703" cy="2136532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281351" y="1123586"/>
            <a:ext cx="8519748" cy="872267"/>
          </a:xfrm>
        </p:spPr>
        <p:txBody>
          <a:bodyPr/>
          <a:lstStyle/>
          <a:p>
            <a:pPr marL="0" lvl="0" indent="0" algn="ctr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ciclo con equipos informáticos, pizarra digital y equipamiento doméstico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38501" y="-43293"/>
            <a:ext cx="840544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ESPECÍFICA CFGM Atención a Personas en Situación de Dependencia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81351" y="2263428"/>
            <a:ext cx="88626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Organización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la atención a las personas en situación 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dependencia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Destrezas sociales.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Características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necesidades de las personas en situación 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dependencia.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Atención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apoyo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psicosocial.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Apoyo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la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comunicación.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Apoyo domiciliario.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Atención sanitaria.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Atención higiénica.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Teleasistencia.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Primeros auxilios.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orientación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laboral.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Empresa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 iniciativa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emprendedora.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 centros de trabajo.</a:t>
            </a:r>
            <a:endParaRPr lang="es-E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896815" y="1009166"/>
            <a:ext cx="8414235" cy="564658"/>
          </a:xfrm>
        </p:spPr>
        <p:txBody>
          <a:bodyPr/>
          <a:lstStyle/>
          <a:p>
            <a:pPr marL="0" lvl="0" indent="0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ciclo con equipos informáticos y pizarra digital.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457200" y="0"/>
            <a:ext cx="8273564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ESPECÍFICA CFGS Gestión de Alojamientos Turísticos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96815" y="3043959"/>
            <a:ext cx="88450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SALIDAS PROFESIONALES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Subdirector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alojamientos de establecimientos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turísticos.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Jefe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recepción.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Encargado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reservas.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Jefe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reservas.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Coordinador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calidad.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Gobernante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 encargado general del servicio de pisos y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limpieza.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Subgobernante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 encargado de sección del servicio de pisos y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limpieza.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Gestor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alojamiento en residencias, hospitales y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similares.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Gestor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alojamiento en casas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rurales.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Coordinador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eventos.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Jefe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ventas en establecimientos de alojamientos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turísticos.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Comercial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establecimientos de alojamientos turísticos.</a:t>
            </a:r>
            <a:endParaRPr lang="es-E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914400" y="1153880"/>
            <a:ext cx="8229600" cy="520696"/>
          </a:xfrm>
        </p:spPr>
        <p:txBody>
          <a:bodyPr/>
          <a:lstStyle/>
          <a:p>
            <a:pPr marL="0" lvl="0" indent="0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ciclo con equipos informáticos y  pizarra digital.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203932" y="76662"/>
            <a:ext cx="6288502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CFGS GESTIÓN ALOJAMIENTOSA TURÍSTICOS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28600" y="2114235"/>
            <a:ext cx="87395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Estructura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del mercado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turístico.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Protocolo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relaciones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públicas.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Marketing turístico.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Dirección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alojamientos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turísticos.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Gestión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del departamento 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pisos.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Recepción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reservas.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Recursos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humanos en el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alojamiento.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Comercialización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eventos.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Inglés.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Segunda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lengua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extranjera.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Proyecto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gestión de Alojamiento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Turístico.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orientación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laboral.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Empresa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 iniciativa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emprendedora.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 Centros de Trabajo.</a:t>
            </a:r>
            <a:endParaRPr lang="es-E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914400" y="661437"/>
            <a:ext cx="8229600" cy="520696"/>
          </a:xfrm>
        </p:spPr>
        <p:txBody>
          <a:bodyPr/>
          <a:lstStyle/>
          <a:p>
            <a:pPr marL="0" lvl="0" indent="0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ciclo con equipos informáticos y  pizarra digital.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203932" y="76662"/>
            <a:ext cx="6288502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</a:t>
            </a:r>
            <a:r>
              <a:rPr lang="es-ES" sz="3200" b="1" i="0" u="none" strike="noStrike" kern="1200" cap="none" spc="0" baseline="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ESPECÍFICA CFGS INFANTIL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Franklin Gothic Demi" pitchFamily="34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8270" y="1665576"/>
            <a:ext cx="85225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Los módulos profesionales</a:t>
            </a:r>
            <a:r>
              <a:rPr lang="es-E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:</a:t>
            </a:r>
          </a:p>
          <a:p>
            <a:pPr algn="just"/>
            <a:endPara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Didáctica de la educación infantil.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Autonomía personal y salud infantil.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juego infantil y su metodología.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Expresión y comunicación.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Desarrollo cognitivo y motor.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Desarrollo socio afectivo.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Habilidades sociales.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Intervención con familias y atención a menores en riesgo social.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Proyecto de atención a la infancia.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Primeros auxilios.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 y orientación laboral.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Empresa e iniciativa emprendedora.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Formación en centros de trabajo.</a:t>
            </a:r>
            <a:endParaRPr lang="es-ES" sz="20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71818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914400" y="661437"/>
            <a:ext cx="8229600" cy="520696"/>
          </a:xfrm>
        </p:spPr>
        <p:txBody>
          <a:bodyPr/>
          <a:lstStyle/>
          <a:p>
            <a:pPr marL="0" lvl="0" indent="0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ciclo con equipos informáticos y  pizarra digital.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203932" y="76662"/>
            <a:ext cx="6288502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CFGS </a:t>
            </a:r>
            <a:r>
              <a:rPr lang="es-ES" sz="3200" b="1" i="0" u="none" strike="noStrike" kern="1200" cap="none" spc="0" baseline="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INFANTIL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Franklin Gothic Demi" pitchFamily="3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739" y="1720840"/>
            <a:ext cx="84249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Salidas profesionales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Educador o educadora infantil en el primer ciclo de educación infantil, bajo la supervisión de un maestro o una maestra.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Educador o educadora en instituciones y/o programas específicos de trabajo con niños de 0 a 6 años en situación de riesgo social.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Educador o educadora en programas o actividades de ocio y tiempo libre infantil: ludotecas, casas de cultura, bibliotecas, centros educativos, etc.</a:t>
            </a:r>
            <a:endParaRPr lang="es-ES" sz="20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01602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553916" y="793325"/>
            <a:ext cx="8352692" cy="692576"/>
          </a:xfrm>
        </p:spPr>
        <p:txBody>
          <a:bodyPr/>
          <a:lstStyle/>
          <a:p>
            <a:pPr marL="0" lvl="0" indent="0" hangingPunct="1"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Preparada para impartir clases audiovisuales de idiomas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427749" y="0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LABORATORIO DE IDIOMAS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3431" y="4041845"/>
            <a:ext cx="8880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 laboratorio de idiomas 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crea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un entorno de aprendizaje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eficaz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que la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complementa la enseñanza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tradicional en el aula. Porque además de potenciar las capacidades de los alumnos, permite un alto grado de inmersión y de atención a la diversidad. Un laboratorio de idiomas, o aula en red, fomenta la participación entre alumnos y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alumnas y 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 integración de diferentes ejercicios en el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idioma ya que la manera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 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más eficaz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 de aprender un idioma es practicándolo.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Los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conocimientos teóricos son importantes pero sin la práctica no servirán de nada. Por eso, el laboratorio de idiomas es la mejor solución para poder aprender idiomas con éxito.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1195139" y="208547"/>
            <a:ext cx="735977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Entrada / Conserjería / Administración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83" y="4153634"/>
            <a:ext cx="3191603" cy="2393707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89693" y="1997932"/>
            <a:ext cx="8948800" cy="4032247"/>
          </a:xfrm>
        </p:spPr>
        <p:txBody>
          <a:bodyPr/>
          <a:lstStyle/>
          <a:p>
            <a:pPr lvl="0" hangingPunct="1"/>
            <a:r>
              <a:rPr lang="es-ES" sz="2000" dirty="0">
                <a:solidFill>
                  <a:srgbClr val="660066"/>
                </a:solidFill>
                <a:latin typeface="Albertus" pitchFamily="34"/>
              </a:rPr>
              <a:t/>
            </a:r>
            <a:br>
              <a:rPr lang="es-ES" sz="2000" dirty="0">
                <a:solidFill>
                  <a:srgbClr val="660066"/>
                </a:solidFill>
                <a:latin typeface="Albertus" pitchFamily="34"/>
              </a:rPr>
            </a:br>
            <a:r>
              <a:rPr lang="es-ES" sz="2000" dirty="0">
                <a:solidFill>
                  <a:srgbClr val="CCFF99"/>
                </a:solidFill>
                <a:latin typeface="Albertus" pitchFamily="34"/>
              </a:rPr>
              <a:t/>
            </a:r>
            <a:br>
              <a:rPr lang="es-ES" sz="2000" dirty="0">
                <a:solidFill>
                  <a:srgbClr val="CCFF99"/>
                </a:solidFill>
                <a:latin typeface="Albertus" pitchFamily="34"/>
              </a:rPr>
            </a:b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Es un Centro construido en el 2000 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que está </a:t>
            </a: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dotado de </a:t>
            </a:r>
            <a:r>
              <a:rPr lang="es-ES" sz="2400" b="1" i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modernas Instalaciones</a:t>
            </a: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con </a:t>
            </a:r>
            <a:r>
              <a:rPr lang="es-ES" sz="2400" b="1" i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conexión wifi </a:t>
            </a: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en los departamentos y aulas. </a:t>
            </a:r>
            <a:b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Cuenta con una amplia oferta educativa que abarca: </a:t>
            </a:r>
            <a:b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E.S.O., Bachilleratos, y Ciclos Formativos de Grado Superior y Medio.</a:t>
            </a:r>
            <a:b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0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0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0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El 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normal desarrollo académico se complementa con una notable variedad de </a:t>
            </a:r>
            <a:r>
              <a:rPr lang="es-ES" sz="20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Actividades </a:t>
            </a:r>
            <a:r>
              <a:rPr lang="es-ES" sz="20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Extraescolares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, Intercambios escolares con otros países y proyectos Erasmus +</a:t>
            </a:r>
            <a:r>
              <a:rPr lang="es-ES" sz="2000" dirty="0">
                <a:solidFill>
                  <a:srgbClr val="333399"/>
                </a:solidFill>
                <a:latin typeface="Albertus" pitchFamily="34"/>
              </a:rPr>
              <a:t/>
            </a:r>
            <a:br>
              <a:rPr lang="es-ES" sz="2000" dirty="0">
                <a:solidFill>
                  <a:srgbClr val="333399"/>
                </a:solidFill>
                <a:latin typeface="Albertus" pitchFamily="34"/>
              </a:rPr>
            </a:br>
            <a:endParaRPr lang="es-ES" sz="2000" dirty="0">
              <a:solidFill>
                <a:srgbClr val="333399"/>
              </a:solidFill>
              <a:latin typeface="Albertus" pitchFamily="34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9693" y="144950"/>
            <a:ext cx="8856658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El I.E.S. Francisco Giner de los Ríos se encuentra ubicado en la calle </a:t>
            </a:r>
            <a:r>
              <a:rPr lang="es-ES" sz="20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M</a:t>
            </a:r>
            <a:r>
              <a:rPr lang="es-ES" sz="20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atraquilla nº 5 de Motril, colindando con el Pabellón Cubierto Municipal, edificio de Asuntos Sociales, Hacienda, Seguridad Social, pistas polideportivas municipales y Comisaría de Policía.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ADMINISTRACIÓN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9" y="3807067"/>
            <a:ext cx="3423138" cy="2567351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DIRECCIÓN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JEFATURA DE ESTUDIOS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6" y="3807067"/>
            <a:ext cx="3634154" cy="2725616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SECRETARÍA</a:t>
            </a: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80" y="1521067"/>
            <a:ext cx="3657600" cy="4876796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SALA PROFESORES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83" y="3552096"/>
            <a:ext cx="3903783" cy="292783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50118" y="287681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SALA DE JUNTAS</a:t>
            </a:r>
          </a:p>
        </p:txBody>
      </p:sp>
    </p:spTree>
  </p:cSld>
  <p:clrMapOvr>
    <a:masterClrMapping/>
  </p:clrMapOvr>
  <p:transition advTm="1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146" y="302357"/>
            <a:ext cx="3852632" cy="3293696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2" name="CuadroTexto 3"/>
          <p:cNvSpPr txBox="1"/>
          <p:nvPr/>
        </p:nvSpPr>
        <p:spPr>
          <a:xfrm>
            <a:off x="403831" y="226132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CAFETERÍA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896816" y="208547"/>
            <a:ext cx="778119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polivalente de INFORMÁTICA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7923" y="4587215"/>
            <a:ext cx="8827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aula de informática es un lugar que ofrece la posibilidad de acercar la Comunidad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Educativa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 los recursos informáticos. Bien sea para iniciarse en este mundo apasionante, bien para aprovechar esta herramienta para el estudio y la investigación abriendo una ventana hacia el mundo gracias a Internet.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230309" y="103039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CONVIVENCIA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93430" y="2175780"/>
            <a:ext cx="87307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objetivo del Aula de Convivencia es convertirse en una alternativa a la expulsión del centro para aquellos alumnos y alumnas sancionados con esta medida. Por ello se pretende favorecer un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proceso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 reflexión, por parte de cada alumno o alumna que sea atendido en la misma, acerca de las circunstancias que han motivado su presencia en ella. El objetivo prioritario sería, pues, que los alumnos y alumnas comprendan el alcance para sí mismos y para los demás de sus conductas y, sobre todo, que aprendan a hacerse cargo de sus propias acciones, pensamientos, sentimientos y comunicaciones con los demás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27488" y="5171944"/>
            <a:ext cx="8862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Este proceso aumenta las habilidades de pensamiento reflexivo y de autocontrol, a la vez que les proporciona un espacio para el análisis de sus propias experiencias y la búsqueda de una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resolución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efectiva de los conflictos interpersonales.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184638" y="5176717"/>
            <a:ext cx="8229600" cy="1224083"/>
          </a:xfrm>
        </p:spPr>
        <p:txBody>
          <a:bodyPr/>
          <a:lstStyle/>
          <a:p>
            <a:pPr lvl="0" hangingPunct="1">
              <a:spcBef>
                <a:spcPts val="700"/>
              </a:spcBef>
              <a:buNone/>
            </a:pPr>
            <a:r>
              <a:rPr lang="es-ES" sz="1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Gran parte del aprendizaje del alumnado se basa en prácticas</a:t>
            </a:r>
          </a:p>
          <a:p>
            <a:pPr marL="0" lvl="0" indent="0" algn="just" hangingPunct="1">
              <a:spcBef>
                <a:spcPts val="700"/>
              </a:spcBef>
              <a:buNone/>
            </a:pPr>
            <a:r>
              <a:rPr lang="es-ES" sz="1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Microscopios, Lupas binoculares y  colecciones constituyen parte de la dotación del laboratorio, etc., así como ordenadores portátiles y conexión inalámbrica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733850" y="120624"/>
            <a:ext cx="7632338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LABORATORIO </a:t>
            </a:r>
            <a:r>
              <a:rPr lang="es-ES" sz="3200" b="1" i="0" u="none" strike="noStrike" kern="1200" cap="none" spc="0" baseline="0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BIOLOGÍA 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Y GEOLOGÍA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0338" y="3336447"/>
            <a:ext cx="8959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laboratorio es un lugar dotado de los medios necesarios para realizar investigaciones, experimentos, prácticas y trabajos de carácter científico, tecnológico o técnico; está equipado con instrumentos de medida o equipos con los que se realizan experimentos, investigaciones y prácticas diversas, según la rama de la ciencia a la que se dedique. También puede ser un aula o dependencia de cualquier centro docente. 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179386" y="620713"/>
            <a:ext cx="8713783" cy="5749920"/>
          </a:xfrm>
        </p:spPr>
        <p:txBody>
          <a:bodyPr anchorCtr="1"/>
          <a:lstStyle/>
          <a:p>
            <a:pPr lvl="0" algn="ctr" hangingPunct="1">
              <a:spcBef>
                <a:spcPts val="700"/>
              </a:spcBef>
              <a:buNone/>
            </a:pPr>
            <a:r>
              <a:rPr lang="es-ES" sz="1400" b="1" dirty="0">
                <a:solidFill>
                  <a:srgbClr val="333399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	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El 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“Giner”, 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es un Instituto que apuesta por brindar a nuestra comunidad educativa 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iniciativas 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que mejoren la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calidad de la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enseñanza.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 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ahí la variedad de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proyectos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desarrollados.</a:t>
            </a:r>
            <a:b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Para responder a las necesidades específicas de nuestros 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alumnos y alumnas, 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se puede optar por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diversos itinerarios formativos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en la ESO, Ciclos Formativos y Bachillerato, acceder a programas de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PMAR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,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atención lingüística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a alumnos inmigrantes y clases de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PEDAGOGÍA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TERAPÉUTICA y Aula TEA</a:t>
            </a:r>
            <a:r>
              <a:rPr lang="es-ES" sz="20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.</a:t>
            </a: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/>
            </a:r>
            <a:b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</a:br>
            <a:r>
              <a:rPr lang="es-ES" sz="20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La eliminación de barreras arquitectónicas y la incorporación de monitores/as especializados/as, ha contribuido eficazmente a la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integración de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los alumnos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y alumnas con algún tipo de discapacidad.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272558" y="5503861"/>
            <a:ext cx="8765933" cy="1055200"/>
          </a:xfrm>
        </p:spPr>
        <p:txBody>
          <a:bodyPr/>
          <a:lstStyle/>
          <a:p>
            <a:pPr marL="0" lvl="0" indent="0" algn="just" hangingPunct="1">
              <a:buNone/>
            </a:pPr>
            <a:r>
              <a:rPr lang="es-ES" sz="24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En él se imparten las prácticas de las diversas asignaturas relacionadas con el mundo de la química y </a:t>
            </a:r>
            <a:r>
              <a:rPr lang="es-ES" sz="24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de la </a:t>
            </a:r>
            <a:r>
              <a:rPr lang="es-ES" sz="24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física. 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LABORATORIO FÍSICA Y QUÍMICA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200761" y="5249980"/>
            <a:ext cx="8820147" cy="1608020"/>
          </a:xfrm>
        </p:spPr>
        <p:txBody>
          <a:bodyPr/>
          <a:lstStyle/>
          <a:p>
            <a:pPr marL="0" lvl="0" indent="0" algn="just" hangingPunct="1">
              <a:buNone/>
            </a:pPr>
            <a:r>
              <a:rPr lang="es-ES" sz="280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anose="020B0703020102020204" pitchFamily="34" charset="0"/>
              </a:rPr>
              <a:t>El centro cuenta con </a:t>
            </a:r>
            <a:r>
              <a:rPr lang="es-ES" sz="2800" dirty="0" smtClean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anose="020B0703020102020204" pitchFamily="34" charset="0"/>
              </a:rPr>
              <a:t>un taller </a:t>
            </a:r>
            <a:r>
              <a:rPr lang="es-ES" sz="280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anose="020B0703020102020204" pitchFamily="34" charset="0"/>
              </a:rPr>
              <a:t>de Tecnología donde nuestros </a:t>
            </a:r>
            <a:r>
              <a:rPr lang="es-ES" sz="2800" dirty="0" smtClean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anose="020B0703020102020204" pitchFamily="34" charset="0"/>
              </a:rPr>
              <a:t>alumnos y alumnas </a:t>
            </a:r>
            <a:r>
              <a:rPr lang="es-ES" sz="280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anose="020B0703020102020204" pitchFamily="34" charset="0"/>
              </a:rPr>
              <a:t>realizan multitud de trabajos relacionados con la asignatura.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TALLER TECNOLOGÍA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105508" y="5101487"/>
            <a:ext cx="9038492" cy="1105882"/>
          </a:xfrm>
        </p:spPr>
        <p:txBody>
          <a:bodyPr/>
          <a:lstStyle/>
          <a:p>
            <a:pPr marL="0" lvl="0" indent="0" algn="just" hangingPunct="1">
              <a:buNone/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Clases de Dibujo Artístico y Técnico, donde el alumnado amplía los conocimientos prácticos en el área.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PLÁSTICA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450116" y="0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ARTÍSTICA POLIVALENTE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39827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aula polivalente y de usos múltiples es un espacio escolar, generalmente amplio, donde se realizan actividades complementarias y extraescolares tales como conferencias, cursos, talleres escolares, etc., son tareas que en ocasiones requieren múltiples y especiales recursos tanto educativos y como no educativos.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2367" y="5684076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La polivalencia de este lugar permite adaptarlo al evento que se realice, modificando su espacio para reducirlo o ampliarlo en función a las tareas, logrando acoger tanto al gran grupo, como al grupo pequeño o a una agrupación más individualizada.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592503" y="1604351"/>
            <a:ext cx="8229600" cy="3744916"/>
          </a:xfrm>
        </p:spPr>
        <p:txBody>
          <a:bodyPr/>
          <a:lstStyle/>
          <a:p>
            <a:pPr lvl="0" hangingPunct="1"/>
            <a:r>
              <a:rPr lang="es-ES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Pistas polideportivas</a:t>
            </a:r>
          </a:p>
          <a:p>
            <a:pPr lvl="0" hangingPunct="1"/>
            <a:r>
              <a:rPr lang="es-ES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Baloncesto</a:t>
            </a:r>
          </a:p>
          <a:p>
            <a:pPr lvl="0" hangingPunct="1"/>
            <a:r>
              <a:rPr lang="es-ES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Balonmano</a:t>
            </a:r>
          </a:p>
          <a:p>
            <a:pPr lvl="0" hangingPunct="1"/>
            <a:r>
              <a:rPr lang="es-ES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Fútbol</a:t>
            </a:r>
          </a:p>
          <a:p>
            <a:pPr lvl="0" hangingPunct="1"/>
            <a:r>
              <a:rPr lang="es-ES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Voleibol</a:t>
            </a:r>
          </a:p>
          <a:p>
            <a:pPr lvl="0" hangingPunct="1"/>
            <a:r>
              <a:rPr lang="es-ES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Bádminton</a:t>
            </a:r>
          </a:p>
          <a:p>
            <a:pPr lvl="0" hangingPunct="1"/>
            <a:endParaRPr lang="es-ES">
              <a:solidFill>
                <a:srgbClr val="66FF66"/>
              </a:solidFill>
              <a:latin typeface="Albertus" pitchFamily="34"/>
            </a:endParaRPr>
          </a:p>
          <a:p>
            <a:pPr lvl="0" hangingPunct="1"/>
            <a:endParaRPr lang="es-ES"/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PISTAS POLIDEPORTIVAS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GIMNASIO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23093" y="4787178"/>
            <a:ext cx="8880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 gimnasio también está dotado 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módulos de espalderas,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pizarra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bancos suecos, colchonetas varias, esteras, equipo musical. En cuanto al almacén deportivo, material muy variado y abundante como: baloncesto, fútbol, balonmano, voleibol, bádminton, tenis de mesa, deportes de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raqueta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 diversos deportes alternativos.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 noGrp="1"/>
          </p:cNvSpPr>
          <p:nvPr>
            <p:ph idx="1"/>
          </p:nvPr>
        </p:nvSpPr>
        <p:spPr>
          <a:xfrm>
            <a:off x="527535" y="1125416"/>
            <a:ext cx="8801100" cy="4525959"/>
          </a:xfrm>
        </p:spPr>
        <p:txBody>
          <a:bodyPr/>
          <a:lstStyle/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Impulsa 2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Salud Laboral y PRL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Proyecto lector y uso </a:t>
            </a:r>
            <a:r>
              <a:rPr lang="es-ES" sz="28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biblioteca</a:t>
            </a:r>
            <a:endParaRPr lang="es-ES" sz="2800" b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>
              <a:spcBef>
                <a:spcPts val="700"/>
              </a:spcBef>
            </a:pPr>
            <a:r>
              <a:rPr lang="es-ES" sz="2800" b="1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Prácticum</a:t>
            </a: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Secundaria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Apoyo lingüístico a alumnos extranjeros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Prevención violencia de Género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Plan de igualdad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Innovación/Investigación universidades Andaluzas</a:t>
            </a:r>
          </a:p>
          <a:p>
            <a:pPr lvl="0">
              <a:spcBef>
                <a:spcPts val="700"/>
              </a:spcBef>
            </a:pP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Erasmus + “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Abiertos a otros mundos</a:t>
            </a: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” “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La inclusión en una Europa sostenible</a:t>
            </a: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” “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FP </a:t>
            </a:r>
            <a:r>
              <a:rPr lang="es-ES" sz="2800" b="1" i="1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Footstep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Granada</a:t>
            </a:r>
            <a:r>
              <a:rPr lang="es-ES" sz="2800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”</a:t>
            </a:r>
          </a:p>
          <a:p>
            <a:pPr marL="0" lvl="0" indent="0">
              <a:buNone/>
            </a:pP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CuadroTexto 4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PLANES Y PROGRAMAS 20/21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 noGrp="1"/>
          </p:cNvSpPr>
          <p:nvPr>
            <p:ph idx="1"/>
          </p:nvPr>
        </p:nvSpPr>
        <p:spPr>
          <a:xfrm>
            <a:off x="0" y="1855173"/>
            <a:ext cx="8801100" cy="3086099"/>
          </a:xfrm>
        </p:spPr>
        <p:txBody>
          <a:bodyPr/>
          <a:lstStyle/>
          <a:p>
            <a:pPr lvl="0" algn="just">
              <a:buChar char="-"/>
            </a:pPr>
            <a:r>
              <a:rPr lang="es-ES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Aldea</a:t>
            </a:r>
            <a:r>
              <a:rPr lang="es-ES" dirty="0">
                <a:solidFill>
                  <a:srgbClr val="666666"/>
                </a:solidFill>
                <a:latin typeface="Roboto"/>
              </a:rPr>
              <a:t> </a:t>
            </a: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Un programa concebido como herramienta para la innovación educativa. Para ello es fundamental la participación de los centros y la implicación del profesorado que al igual que en el periodo anterior ha ido creciendo y consolidándose, ascendiendo en el pasado curso escolar a 1082 centros educativos con 25.031 docentes y 313.834 alumnos.</a:t>
            </a:r>
          </a:p>
          <a:p>
            <a:pPr lvl="0" algn="just">
              <a:buChar char="-"/>
            </a:pPr>
            <a:r>
              <a:rPr lang="es-ES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ComunicA</a:t>
            </a:r>
            <a:r>
              <a:rPr lang="es-ES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</a:t>
            </a: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</a:t>
            </a:r>
            <a:r>
              <a:rPr lang="es-E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 </a:t>
            </a: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un Programa para la Innovación Educativa que presenta una visión integradora de las tipologías textuales como manifestación cultural, lingüística, estética, social, ética e individual que se vinculan con las competencias clave y las nuevas metodologías educativas.</a:t>
            </a:r>
          </a:p>
          <a:p>
            <a:pPr lvl="0" algn="just">
              <a:buChar char="-"/>
            </a:pPr>
            <a:r>
              <a:rPr lang="es-ES" sz="18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Innicia</a:t>
            </a:r>
            <a:r>
              <a:rPr lang="es-ES" sz="1800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</a:t>
            </a:r>
            <a:r>
              <a:rPr lang="es-E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Innicia</a:t>
            </a: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es un programa para ayudar a la formación del alumnado cómo ser creativo, innovador y emprendedor desde todos los ángulos y áreas pedagógicas.</a:t>
            </a:r>
          </a:p>
          <a:p>
            <a:pPr lvl="0" algn="just">
              <a:buChar char="-"/>
            </a:pPr>
            <a:r>
              <a:rPr lang="es-ES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AluaDcine</a:t>
            </a:r>
            <a:r>
              <a:rPr lang="es-ES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 </a:t>
            </a: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objetivo es fomentar el interés por el cultura </a:t>
            </a:r>
            <a:r>
              <a:rPr lang="es-E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cinematográfica </a:t>
            </a: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general, y por el cine andaluz en particular en los centros escolares.</a:t>
            </a:r>
          </a:p>
        </p:txBody>
      </p:sp>
      <p:sp>
        <p:nvSpPr>
          <p:cNvPr id="3" name="CuadroTexto 4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PROGRAMAS INNOVACIÓN 20/21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-1149584" y="1149602"/>
            <a:ext cx="6858000" cy="4558814"/>
          </a:xfrm>
          <a:prstGeom prst="rect">
            <a:avLst/>
          </a:prstGeom>
          <a:noFill/>
          <a:ln cap="flat"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3420199" y="1115162"/>
            <a:ext cx="6858000" cy="45895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"/>
          <p:cNvSpPr txBox="1">
            <a:spLocks noGrp="1"/>
          </p:cNvSpPr>
          <p:nvPr>
            <p:ph idx="1"/>
          </p:nvPr>
        </p:nvSpPr>
        <p:spPr>
          <a:xfrm>
            <a:off x="287341" y="2205039"/>
            <a:ext cx="8856658" cy="1640881"/>
          </a:xfrm>
        </p:spPr>
        <p:txBody>
          <a:bodyPr/>
          <a:lstStyle/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Preinscripción durante el mes de marzo.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endParaRPr lang="es-ES" sz="2400" b="1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Plazo para la realización de matrícula: del 1 al 10 de julio</a:t>
            </a:r>
          </a:p>
          <a:p>
            <a:pPr marL="0" lvl="0" indent="0" hangingPunct="1">
              <a:lnSpc>
                <a:spcPct val="90000"/>
              </a:lnSpc>
              <a:spcBef>
                <a:spcPts val="600"/>
              </a:spcBef>
              <a:buNone/>
            </a:pPr>
            <a:endParaRPr lang="es-ES" sz="2400" b="1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5" name="CuadroTexto 6"/>
          <p:cNvSpPr txBox="1"/>
          <p:nvPr/>
        </p:nvSpPr>
        <p:spPr>
          <a:xfrm>
            <a:off x="852851" y="577352"/>
            <a:ext cx="7403119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b="0" i="0" u="none" strike="noStrike" kern="1200" cap="none" spc="0" baseline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I.E.S Francisco Giner de los Ríos</a:t>
            </a:r>
          </a:p>
        </p:txBody>
      </p:sp>
      <p:sp>
        <p:nvSpPr>
          <p:cNvPr id="6" name="CuadroTexto 7"/>
          <p:cNvSpPr txBox="1"/>
          <p:nvPr/>
        </p:nvSpPr>
        <p:spPr>
          <a:xfrm>
            <a:off x="852851" y="5134703"/>
            <a:ext cx="8001000" cy="8340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958 64 99 88 / 64 99 83</a:t>
            </a:r>
          </a:p>
          <a:p>
            <a:pPr marL="742950" marR="0" lvl="1" indent="-285750" algn="l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1" u="none" strike="noStrike" kern="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18700426.edu@juntadeandalucia.es  </a:t>
            </a:r>
          </a:p>
        </p:txBody>
      </p:sp>
      <p:sp>
        <p:nvSpPr>
          <p:cNvPr id="7" name="CuadroTexto 9"/>
          <p:cNvSpPr txBox="1"/>
          <p:nvPr/>
        </p:nvSpPr>
        <p:spPr>
          <a:xfrm>
            <a:off x="1740880" y="4340995"/>
            <a:ext cx="6383216" cy="4247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Teléfonos/correos de contacto: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611184" y="1268409"/>
            <a:ext cx="8229600" cy="2552703"/>
          </a:xfrm>
        </p:spPr>
        <p:txBody>
          <a:bodyPr/>
          <a:lstStyle/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Educación Secundaria Obligatoria.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Bachillerato Humanidades y Ciencias Sociales.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Bachillerato de Ciencias de la Naturaleza y Salud.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Ciclo Formativo Grado Superior Bilingüe de Gestión de Alojamientos Turísticos.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Ciclo Formativo de Grado Medio de Atención a personas en situación de </a:t>
            </a:r>
            <a:r>
              <a:rPr lang="es-ES" sz="24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Dependencia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Ciclo Formativo de Grado Superior de Infantil</a:t>
            </a:r>
            <a:endParaRPr lang="es-ES" sz="2400" b="1" i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endParaRPr lang="es-ES" sz="2400" b="1" i="1" dirty="0">
              <a:solidFill>
                <a:srgbClr val="000066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Apoyo Lingüístico (A.T.A.L.)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de Apoyo Alumnos con Necesidades Educativas Especiales 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Atención Alumnado con </a:t>
            </a:r>
            <a:r>
              <a:rPr lang="es-ES" sz="2400" b="1" i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Discapacidad</a:t>
            </a:r>
          </a:p>
          <a:p>
            <a:pPr lvl="0" hangingPunct="1">
              <a:lnSpc>
                <a:spcPct val="90000"/>
              </a:lnSpc>
              <a:spcBef>
                <a:spcPts val="600"/>
              </a:spcBef>
            </a:pPr>
            <a:r>
              <a:rPr lang="es-ES" sz="2400" b="1" i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TEA</a:t>
            </a:r>
            <a:endParaRPr lang="es-ES" sz="2400" b="1" i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600"/>
              </a:spcBef>
              <a:buNone/>
            </a:pPr>
            <a:endParaRPr lang="es-ES" sz="2400" b="1" i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latin typeface="Albertus" pitchFamily="34"/>
            </a:endParaRPr>
          </a:p>
          <a:p>
            <a:pPr lvl="0" hangingPunct="1">
              <a:lnSpc>
                <a:spcPct val="90000"/>
              </a:lnSpc>
              <a:spcBef>
                <a:spcPts val="500"/>
              </a:spcBef>
            </a:pPr>
            <a:endParaRPr lang="es-ES" sz="2000" b="1" dirty="0">
              <a:solidFill>
                <a:srgbClr val="A50021"/>
              </a:solidFill>
              <a:latin typeface="Albertus" pitchFamily="34"/>
            </a:endParaRP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OFERTA EDUCATIVA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611184" y="1196977"/>
            <a:ext cx="7632697" cy="4824410"/>
          </a:xfrm>
        </p:spPr>
        <p:txBody>
          <a:bodyPr/>
          <a:lstStyle/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Biblioteca		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Pedagogía </a:t>
            </a:r>
            <a:r>
              <a:rPr lang="es-ES" sz="28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Terapéutica y aula TEA</a:t>
            </a:r>
            <a:endParaRPr lang="es-ES" sz="28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música		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Proyecciones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Sala de Usos Múltiples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Aulas específicas Ciclos formativos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Aulas </a:t>
            </a: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Multimedia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Aula Informática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Pistas deportivas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Gimnasio</a:t>
            </a:r>
            <a:endParaRPr lang="es-ES" sz="20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>
              <a:lnSpc>
                <a:spcPct val="90000"/>
              </a:lnSpc>
              <a:spcBef>
                <a:spcPts val="700"/>
              </a:spcBef>
            </a:pPr>
            <a:r>
              <a:rPr lang="es-ES" sz="28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Laboratorios</a:t>
            </a:r>
          </a:p>
          <a:p>
            <a:pPr lvl="0" hangingPunct="1">
              <a:lnSpc>
                <a:spcPct val="90000"/>
              </a:lnSpc>
              <a:spcBef>
                <a:spcPts val="700"/>
              </a:spcBef>
              <a:buNone/>
            </a:pPr>
            <a:endParaRPr lang="es-ES" sz="2800" b="1" dirty="0">
              <a:solidFill>
                <a:srgbClr val="CCFF99"/>
              </a:solidFill>
              <a:latin typeface="Albertus Medium" pitchFamily="34"/>
            </a:endParaRP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INSTALACIONES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1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-79130" y="4785091"/>
            <a:ext cx="9082454" cy="3373441"/>
          </a:xfrm>
        </p:spPr>
        <p:txBody>
          <a:bodyPr anchorCtr="1"/>
          <a:lstStyle/>
          <a:p>
            <a:pPr lvl="0" algn="just" hangingPunct="1">
              <a:buNone/>
            </a:pP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Albertus" pitchFamily="34"/>
              </a:rPr>
              <a:t>…..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en la biblioteca informatizada del Centro  pueden ser consultados más de 1000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ejemplares, 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que junto con la bibliografía específica de los distintos Departamentos constituyen un importante  mecanismo de aprendizaje.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BIBLIOTECA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703385" y="1397975"/>
            <a:ext cx="7112976" cy="4517177"/>
          </a:xfrm>
        </p:spPr>
        <p:txBody>
          <a:bodyPr/>
          <a:lstStyle/>
          <a:p>
            <a:pPr lvl="0" algn="just" hangingPunct="1">
              <a:buNone/>
            </a:pPr>
            <a:r>
              <a:rPr lang="es-ES" dirty="0"/>
              <a:t>	</a:t>
            </a:r>
            <a:r>
              <a:rPr lang="es-ES" sz="2800" b="1"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El Instituto cuenta con diversos recursos audiovisuales para enriquecer el aprendizaje de nuestros alumnos y alumnas, Tales como:</a:t>
            </a:r>
          </a:p>
          <a:p>
            <a:pPr lvl="0" hangingPunct="1"/>
            <a:r>
              <a:rPr lang="es-ES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Cañones de proyección multimedia</a:t>
            </a:r>
          </a:p>
          <a:p>
            <a:pPr lvl="0" hangingPunct="1"/>
            <a:r>
              <a:rPr lang="es-ES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Proyectores y pizarras digitales</a:t>
            </a:r>
            <a:endParaRPr lang="es-ES" b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/>
            <a:r>
              <a:rPr lang="es-ES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Equipos de Video </a:t>
            </a:r>
          </a:p>
          <a:p>
            <a:pPr lvl="0" hangingPunct="1"/>
            <a:r>
              <a:rPr lang="es-ES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Cámaras </a:t>
            </a:r>
            <a:r>
              <a:rPr lang="es-ES" b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de video y fotografía.</a:t>
            </a:r>
          </a:p>
          <a:p>
            <a:pPr lvl="0" hangingPunct="1"/>
            <a:r>
              <a:rPr lang="es-ES" b="1" dirty="0" smtClean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Portátiles…….</a:t>
            </a:r>
            <a:endParaRPr lang="es-ES" b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  <a:p>
            <a:pPr lvl="0" hangingPunct="1"/>
            <a:endParaRPr lang="es-ES" dirty="0">
              <a:solidFill>
                <a:srgbClr val="FFFFFF"/>
              </a:solidFill>
              <a:latin typeface="Albertus" pitchFamily="34"/>
            </a:endParaRPr>
          </a:p>
          <a:p>
            <a:pPr lvl="0" hangingPunct="1"/>
            <a:endParaRPr lang="es-ES" dirty="0"/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SALA USOS MÚLTIPLES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465993" y="661621"/>
            <a:ext cx="8229600" cy="1800225"/>
          </a:xfrm>
        </p:spPr>
        <p:txBody>
          <a:bodyPr anchorCtr="1"/>
          <a:lstStyle/>
          <a:p>
            <a:pPr lvl="0" algn="ctr" hangingPunct="1">
              <a:spcBef>
                <a:spcPts val="900"/>
              </a:spcBef>
              <a:buNone/>
            </a:pPr>
            <a:r>
              <a:rPr lang="es-ES" sz="2400" b="1" dirty="0" smtClean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Atención al alumnado con necesidades de apoyo educativo</a:t>
            </a:r>
            <a:endParaRPr lang="es-ES" sz="2400" b="1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latin typeface="Franklin Gothic Demi" pitchFamily="34"/>
            </a:endParaRP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PEDAGOGÍA TERAPÉUTICA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62658" y="3055093"/>
            <a:ext cx="88362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 define como Pedagogía Terapéutica el área de especialización de la enseñanza que se dedica a atender, de forma personalizada, a 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alumnos/as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que manifiesten unas necesidades diferentes a las del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resto. Por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este motivo, se relaciona con el concepto de Educación Especial, que podría concretarse como esas intervenciones que tienden a mejorar los conocimientos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del alumnado.</a:t>
            </a:r>
            <a:endParaRPr lang="es-E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735" y="5125668"/>
            <a:ext cx="9069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Son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muchas las funciones que tiene el/la profesional de Pedagogía Terapéutica, entre otras se marcan las siguientes: Ofrecer una atención personalizada (apoyo individual o grupal, para trabajar aspectos específicos, materiales que precisen apoyo directo o indirecto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>
          <a:xfrm>
            <a:off x="87923" y="696791"/>
            <a:ext cx="8915400" cy="630848"/>
          </a:xfrm>
        </p:spPr>
        <p:txBody>
          <a:bodyPr anchorCtr="1"/>
          <a:lstStyle/>
          <a:p>
            <a:pPr lvl="0" algn="just" hangingPunct="1">
              <a:spcBef>
                <a:spcPts val="900"/>
              </a:spcBef>
              <a:buNone/>
            </a:pPr>
            <a:r>
              <a:rPr lang="es-ES" sz="2400" b="1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Franklin Gothic Demi" pitchFamily="34"/>
              </a:rPr>
              <a:t>Atención al alumnado con necesidades educativas especiales</a:t>
            </a:r>
          </a:p>
        </p:txBody>
      </p:sp>
      <p:sp>
        <p:nvSpPr>
          <p:cNvPr id="3" name="CuadroTexto 3"/>
          <p:cNvSpPr txBox="1"/>
          <p:nvPr/>
        </p:nvSpPr>
        <p:spPr>
          <a:xfrm>
            <a:off x="1195139" y="208547"/>
            <a:ext cx="62885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Franklin Gothic Demi" pitchFamily="34"/>
              </a:rPr>
              <a:t>AULA EDUCACIÓN ESPECIAL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7923" y="4670699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el sistema educativo actual, entendemos por alumnado con necesidades educativas especiales a aquel que requiere determinados apoyos y atenciones educativas específicas debido a diferentes grados y tipos de capacidades personales de orden físico, psíquico, cognitivo o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sensorial.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9034" y="3406869"/>
            <a:ext cx="8713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Entendemos por Necesidades Educativas Especiales (NEE), al conjunto de medidas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pedagógicas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que se ponen en marcha para compensar las dificultades que presenta un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alumno o una alumna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 acceder al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currículum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que le corresponde por edad.</a:t>
            </a:r>
          </a:p>
        </p:txBody>
      </p:sp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6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1644</Words>
  <Application>Microsoft Office PowerPoint</Application>
  <PresentationFormat>Presentación en pantalla (4:3)</PresentationFormat>
  <Paragraphs>237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Albertus</vt:lpstr>
      <vt:lpstr>Albertus Medium</vt:lpstr>
      <vt:lpstr>Arial</vt:lpstr>
      <vt:lpstr>Calibri</vt:lpstr>
      <vt:lpstr>Franklin Gothic Demi</vt:lpstr>
      <vt:lpstr>Roboto</vt:lpstr>
      <vt:lpstr>Diseño predeterminado</vt:lpstr>
      <vt:lpstr>I.E.S.  Francisco Giner de los Ríos</vt:lpstr>
      <vt:lpstr>  Es un Centro construido en el 2000 que está dotado de modernas Instalaciones con conexión wifi en los departamentos y aulas.  Cuenta con una amplia oferta educativa que abarca:  E.S.O., Bachilleratos, y Ciclos Formativos de Grado Superior y Medio.     El normal desarrollo académico se complementa con una notable variedad de Actividades Extraescolares, Intercambios escolares con otros países y proyectos Erasmus +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I.E.S. Francisco   Giner de los Ríos</dc:title>
  <dc:creator>Dirección</dc:creator>
  <cp:lastModifiedBy>Jesús</cp:lastModifiedBy>
  <cp:revision>89</cp:revision>
  <dcterms:created xsi:type="dcterms:W3CDTF">2007-01-23T10:08:57Z</dcterms:created>
  <dcterms:modified xsi:type="dcterms:W3CDTF">2022-03-07T14:17:15Z</dcterms:modified>
</cp:coreProperties>
</file>